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19"/>
  </p:notesMasterIdLst>
  <p:sldIdLst>
    <p:sldId id="256" r:id="rId2"/>
    <p:sldId id="275" r:id="rId3"/>
    <p:sldId id="262" r:id="rId4"/>
    <p:sldId id="279" r:id="rId5"/>
    <p:sldId id="283" r:id="rId6"/>
    <p:sldId id="264" r:id="rId7"/>
    <p:sldId id="284" r:id="rId8"/>
    <p:sldId id="278" r:id="rId9"/>
    <p:sldId id="258" r:id="rId10"/>
    <p:sldId id="276" r:id="rId11"/>
    <p:sldId id="259" r:id="rId12"/>
    <p:sldId id="277" r:id="rId13"/>
    <p:sldId id="269" r:id="rId14"/>
    <p:sldId id="280" r:id="rId15"/>
    <p:sldId id="281" r:id="rId16"/>
    <p:sldId id="282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3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2381E-FCE1-4A1B-BCC7-958849D57680}" type="datetimeFigureOut">
              <a:rPr lang="en-US" smtClean="0"/>
              <a:t>01/20/2017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7AD7E-3D5E-4B80-924A-CA8F434B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7AD7E-3D5E-4B80-924A-CA8F434B45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3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7AD7E-3D5E-4B80-924A-CA8F434B45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13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6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73295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022923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2748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983650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26674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217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281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37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413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36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17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39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72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1A48-F18A-45B3-BC05-1E27DA3F88AF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7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30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01/20/2017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0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NbW3PlfY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1696" y="609600"/>
            <a:ext cx="8332306" cy="101448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Causes, course and consequences of the Second Industrial Revolution</a:t>
            </a:r>
            <a:br>
              <a:rPr lang="en-US" dirty="0" smtClean="0">
                <a:latin typeface="Century Gothic" panose="020B0502020202020204" pitchFamily="34" charset="0"/>
              </a:rPr>
            </a:br>
            <a:r>
              <a:rPr lang="en-US" dirty="0" smtClean="0">
                <a:latin typeface="Century Gothic" panose="020B0502020202020204" pitchFamily="34" charset="0"/>
              </a:rPr>
              <a:t/>
            </a:r>
            <a:br>
              <a:rPr lang="en-US" dirty="0" smtClean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/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/>
            </a:r>
            <a:br>
              <a:rPr lang="en-US" dirty="0">
                <a:latin typeface="Century Gothic" panose="020B0502020202020204" pitchFamily="34" charset="0"/>
              </a:rPr>
            </a:b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19044" y="1737360"/>
            <a:ext cx="10058400" cy="4023360"/>
          </a:xfrm>
        </p:spPr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SS.912.A.3.2 - </a:t>
            </a:r>
            <a:r>
              <a:rPr lang="en-US" dirty="0">
                <a:latin typeface="Century Gothic" panose="020B0502020202020204" pitchFamily="34" charset="0"/>
              </a:rPr>
              <a:t>Examine the social, political, and economic causes, course, and consequences of the second Industrial Revolution that began in the late 19th </a:t>
            </a:r>
            <a:r>
              <a:rPr lang="en-US" dirty="0" smtClean="0">
                <a:latin typeface="Century Gothic" panose="020B0502020202020204" pitchFamily="34" charset="0"/>
              </a:rPr>
              <a:t>century.</a:t>
            </a:r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 smtClean="0">
                <a:latin typeface="Century Gothic" panose="020B0502020202020204" pitchFamily="34" charset="0"/>
              </a:rPr>
              <a:t>Essential Question – </a:t>
            </a:r>
            <a:r>
              <a:rPr lang="en-US" dirty="0">
                <a:latin typeface="Century Gothic" panose="020B0502020202020204" pitchFamily="34" charset="0"/>
              </a:rPr>
              <a:t>How did big business weaken or eliminate competition and how did the government respond?</a:t>
            </a:r>
          </a:p>
          <a:p>
            <a:endParaRPr lang="en-US" dirty="0" smtClean="0">
              <a:latin typeface="Century Gothic" panose="020B0502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366" y="3043214"/>
            <a:ext cx="5186541" cy="3111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229" y="2934267"/>
            <a:ext cx="4476537" cy="343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entury Gothic" panose="020B0502020202020204" pitchFamily="34" charset="0"/>
              </a:rPr>
              <a:t>After </a:t>
            </a:r>
            <a:r>
              <a:rPr lang="en-US" sz="2400" dirty="0">
                <a:latin typeface="Century Gothic" panose="020B0502020202020204" pitchFamily="34" charset="0"/>
              </a:rPr>
              <a:t>the Civil War, one way business leaders tried to eliminate competition was by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solidFill>
                  <a:srgbClr val="FF0000"/>
                </a:solidFill>
                <a:latin typeface="Century Gothic" panose="020B0502020202020204" pitchFamily="34" charset="0"/>
              </a:rPr>
              <a:t>forming monopolies or trusts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developing overseas markets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increasing the prices of their products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paying high wages to their workers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000" dirty="0">
                <a:latin typeface="Century Gothic" panose="020B0502020202020204" pitchFamily="34" charset="0"/>
              </a:rPr>
              <a:t>Which of the following contributed to the immense industrial boom known as the Second Industrial Revolution?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bankruptcy of farms, populist movement, loss of farming lands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abundance of natural resources, government support of businesses, increase in urban population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cheap city buildings, women’s movements, great migration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new public education system, discovery of oil in Pennsylvania, formation of trusts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4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000" dirty="0">
                <a:latin typeface="Century Gothic" panose="020B0502020202020204" pitchFamily="34" charset="0"/>
              </a:rPr>
              <a:t>Which of the following contributed to the immense industrial boom known as the Second Industrial Revolution?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bankruptcy of farms, populist movement, loss of farming lands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abundance of natural resources, government support of businesses, increase in urban population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cheap city buildings, women’s movements, great migration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new public education system, discovery of oil in Pennsylvania, formation of trusts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14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930400"/>
            <a:ext cx="5327681" cy="4110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entury Gothic" panose="020B0502020202020204" pitchFamily="34" charset="0"/>
              </a:rPr>
              <a:t>These steps are all performed by a single company.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82435" y="2292824"/>
            <a:ext cx="3268987" cy="343888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000" dirty="0" smtClean="0">
                <a:latin typeface="Century Gothic" panose="020B0502020202020204" pitchFamily="34" charset="0"/>
              </a:rPr>
              <a:t>Which of the following best describes the diagram? </a:t>
            </a:r>
            <a:endParaRPr lang="en-US" sz="2000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horizontal integration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v</a:t>
            </a:r>
            <a:r>
              <a:rPr lang="en-US" sz="2000" dirty="0" smtClean="0">
                <a:latin typeface="Century Gothic" panose="020B0502020202020204" pitchFamily="34" charset="0"/>
              </a:rPr>
              <a:t>ertical integration </a:t>
            </a:r>
            <a:endParaRPr lang="en-US" sz="2000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trust company </a:t>
            </a:r>
            <a:endParaRPr lang="en-US" sz="2000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holding company </a:t>
            </a:r>
            <a:endParaRPr lang="en-US" sz="2000" dirty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74" y="2747045"/>
            <a:ext cx="5867041" cy="177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98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(You Do)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9" y="1847960"/>
            <a:ext cx="4693779" cy="450602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616" y="2086713"/>
            <a:ext cx="4367929" cy="411096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 startAt="2"/>
            </a:pPr>
            <a:r>
              <a:rPr lang="en-US" sz="1600" dirty="0" smtClean="0">
                <a:latin typeface="Century Gothic" panose="020B0502020202020204" pitchFamily="34" charset="0"/>
              </a:rPr>
              <a:t>Based on the cartoon, what conclusion can be reached about the United States in the early 1880s?</a:t>
            </a:r>
          </a:p>
          <a:p>
            <a:pPr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Most American manufacturing was controlled by business monopolies.</a:t>
            </a:r>
          </a:p>
          <a:p>
            <a:pPr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Some American cities felt workers were being oppressed by business monopolies.</a:t>
            </a:r>
          </a:p>
          <a:p>
            <a:pPr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Government leaders were finally taking steps to curb the power of business monopolies.</a:t>
            </a:r>
          </a:p>
          <a:p>
            <a:pPr>
              <a:buFont typeface="+mj-lt"/>
              <a:buAutoNum type="alphaUcPeriod"/>
            </a:pPr>
            <a:r>
              <a:rPr lang="en-US" sz="1600" dirty="0" smtClean="0">
                <a:latin typeface="Century Gothic" panose="020B0502020202020204" pitchFamily="34" charset="0"/>
              </a:rPr>
              <a:t>Business monopolies overcharged their customers but were essential to American economic growth.</a:t>
            </a:r>
          </a:p>
        </p:txBody>
      </p:sp>
    </p:spTree>
    <p:extLst>
      <p:ext uri="{BB962C8B-B14F-4D97-AF65-F5344CB8AC3E}">
        <p14:creationId xmlns:p14="http://schemas.microsoft.com/office/powerpoint/2010/main" val="135178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(You Do)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 startAt="3"/>
            </a:pPr>
            <a:r>
              <a:rPr lang="en-US" sz="2000" dirty="0" smtClean="0">
                <a:latin typeface="Century Gothic" panose="020B0502020202020204" pitchFamily="34" charset="0"/>
              </a:rPr>
              <a:t>Why were business </a:t>
            </a:r>
            <a:r>
              <a:rPr lang="en-US" sz="2000" dirty="0">
                <a:latin typeface="Century Gothic" panose="020B0502020202020204" pitchFamily="34" charset="0"/>
              </a:rPr>
              <a:t>leaders John D. Rockefeller, J. P. Morgan, and </a:t>
            </a:r>
            <a:r>
              <a:rPr lang="en-US" sz="2000" dirty="0" smtClean="0">
                <a:latin typeface="Century Gothic" panose="020B0502020202020204" pitchFamily="34" charset="0"/>
              </a:rPr>
              <a:t>Andrew Carnegie primarily referred </a:t>
            </a:r>
            <a:r>
              <a:rPr lang="en-US" sz="2000" dirty="0">
                <a:latin typeface="Century Gothic" panose="020B0502020202020204" pitchFamily="34" charset="0"/>
              </a:rPr>
              <a:t>to as robber </a:t>
            </a:r>
            <a:r>
              <a:rPr lang="en-US" sz="2000" dirty="0" smtClean="0">
                <a:latin typeface="Century Gothic" panose="020B0502020202020204" pitchFamily="34" charset="0"/>
              </a:rPr>
              <a:t>barons? </a:t>
            </a:r>
          </a:p>
          <a:p>
            <a:pPr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bought </a:t>
            </a:r>
            <a:r>
              <a:rPr lang="en-US" sz="2000" dirty="0">
                <a:latin typeface="Century Gothic" panose="020B0502020202020204" pitchFamily="34" charset="0"/>
              </a:rPr>
              <a:t>titles of nobility from foreign governments </a:t>
            </a:r>
          </a:p>
          <a:p>
            <a:pPr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t</a:t>
            </a:r>
            <a:r>
              <a:rPr lang="en-US" sz="2000" dirty="0" smtClean="0">
                <a:latin typeface="Century Gothic" panose="020B0502020202020204" pitchFamily="34" charset="0"/>
              </a:rPr>
              <a:t>hey were </a:t>
            </a:r>
            <a:r>
              <a:rPr lang="en-US" sz="2000" dirty="0">
                <a:latin typeface="Century Gothic" panose="020B0502020202020204" pitchFamily="34" charset="0"/>
              </a:rPr>
              <a:t>ruthless in dealing with competitors </a:t>
            </a:r>
          </a:p>
          <a:p>
            <a:pPr>
              <a:buFont typeface="+mj-lt"/>
              <a:buAutoNum type="alphaUcPeriod"/>
            </a:pPr>
            <a:r>
              <a:rPr lang="en-US" sz="2000" dirty="0" smtClean="0">
                <a:latin typeface="Century Gothic" panose="020B0502020202020204" pitchFamily="34" charset="0"/>
              </a:rPr>
              <a:t>they stole </a:t>
            </a:r>
            <a:r>
              <a:rPr lang="en-US" sz="2000" dirty="0">
                <a:latin typeface="Century Gothic" panose="020B0502020202020204" pitchFamily="34" charset="0"/>
              </a:rPr>
              <a:t>money from state and local governments </a:t>
            </a:r>
          </a:p>
          <a:p>
            <a:pPr>
              <a:buFont typeface="+mj-lt"/>
              <a:buAutoNum type="alphaUcPeriod"/>
            </a:pPr>
            <a:r>
              <a:rPr lang="en-US" sz="2000" dirty="0">
                <a:latin typeface="Century Gothic" panose="020B0502020202020204" pitchFamily="34" charset="0"/>
              </a:rPr>
              <a:t>t</a:t>
            </a:r>
            <a:r>
              <a:rPr lang="en-US" sz="2000" dirty="0" smtClean="0">
                <a:latin typeface="Century Gothic" panose="020B0502020202020204" pitchFamily="34" charset="0"/>
              </a:rPr>
              <a:t>hey gained </a:t>
            </a:r>
            <a:r>
              <a:rPr lang="en-US" sz="2000" dirty="0">
                <a:latin typeface="Century Gothic" panose="020B0502020202020204" pitchFamily="34" charset="0"/>
              </a:rPr>
              <a:t>all of their wealth by illegal means </a:t>
            </a:r>
          </a:p>
        </p:txBody>
      </p:sp>
    </p:spTree>
    <p:extLst>
      <p:ext uri="{BB962C8B-B14F-4D97-AF65-F5344CB8AC3E}">
        <p14:creationId xmlns:p14="http://schemas.microsoft.com/office/powerpoint/2010/main" val="17697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(You Do)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3" y="1783115"/>
            <a:ext cx="3589360" cy="4835666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 startAt="4"/>
            </a:pPr>
            <a:r>
              <a:rPr lang="en-US" sz="2400" dirty="0" smtClean="0">
                <a:latin typeface="Century Gothic" panose="020B0502020202020204" pitchFamily="34" charset="0"/>
              </a:rPr>
              <a:t>Which economic concept is best illustrated by the cartoon? </a:t>
            </a:r>
          </a:p>
          <a:p>
            <a:pPr>
              <a:buFont typeface="+mj-lt"/>
              <a:buAutoNum type="alphaUcPeriod"/>
            </a:pPr>
            <a:r>
              <a:rPr lang="en-US" sz="2400" dirty="0" smtClean="0">
                <a:latin typeface="Century Gothic" panose="020B0502020202020204" pitchFamily="34" charset="0"/>
              </a:rPr>
              <a:t>vertical integration</a:t>
            </a:r>
          </a:p>
          <a:p>
            <a:pPr>
              <a:buFont typeface="+mj-lt"/>
              <a:buAutoNum type="alphaUcPeriod"/>
            </a:pPr>
            <a:r>
              <a:rPr lang="en-US" sz="2400" dirty="0" smtClean="0">
                <a:latin typeface="Century Gothic" panose="020B0502020202020204" pitchFamily="34" charset="0"/>
              </a:rPr>
              <a:t>horizontal integration </a:t>
            </a:r>
          </a:p>
          <a:p>
            <a:pPr>
              <a:buFont typeface="+mj-lt"/>
              <a:buAutoNum type="alphaUcPeriod"/>
            </a:pPr>
            <a:r>
              <a:rPr lang="en-US" sz="2400" dirty="0" smtClean="0">
                <a:latin typeface="Century Gothic" panose="020B0502020202020204" pitchFamily="34" charset="0"/>
              </a:rPr>
              <a:t>monopoly</a:t>
            </a:r>
          </a:p>
          <a:p>
            <a:pPr>
              <a:buFont typeface="+mj-lt"/>
              <a:buAutoNum type="alphaUcPeriod"/>
            </a:pPr>
            <a:r>
              <a:rPr lang="en-US" sz="2400" dirty="0" smtClean="0">
                <a:latin typeface="Century Gothic" panose="020B0502020202020204" pitchFamily="34" charset="0"/>
              </a:rPr>
              <a:t>anti-trust</a:t>
            </a:r>
          </a:p>
          <a:p>
            <a:pPr>
              <a:buFont typeface="+mj-lt"/>
              <a:buAutoNum type="alphaUcPeriod"/>
            </a:pP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60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entury Gothic" panose="020B0502020202020204" pitchFamily="34" charset="0"/>
              </a:rPr>
              <a:t>Essential </a:t>
            </a:r>
            <a:r>
              <a:rPr lang="en-US" sz="4000" dirty="0">
                <a:latin typeface="Century Gothic" panose="020B0502020202020204" pitchFamily="34" charset="0"/>
              </a:rPr>
              <a:t>Question</a:t>
            </a:r>
            <a:r>
              <a:rPr lang="en-US" sz="4000" dirty="0" smtClean="0">
                <a:latin typeface="Century Gothic" panose="020B0502020202020204" pitchFamily="34" charset="0"/>
              </a:rPr>
              <a:t>: How did big business weaken or eliminate competition and how did the government respond?</a:t>
            </a:r>
            <a:endParaRPr lang="en-US" sz="4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entury Gothic" panose="020B0502020202020204" pitchFamily="34" charset="0"/>
              </a:rPr>
              <a:t>Cite specific evidence to support your answer</a:t>
            </a:r>
            <a:endParaRPr lang="en-US" sz="4000" dirty="0">
              <a:latin typeface="Century Gothic" panose="020B0502020202020204" pitchFamily="34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80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13899"/>
            <a:ext cx="9436062" cy="900752"/>
          </a:xfrm>
        </p:spPr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Bell Ringer (3 minutes)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51" y="1214651"/>
            <a:ext cx="9976513" cy="5036024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Century Gothic" panose="020B0502020202020204" pitchFamily="34" charset="0"/>
              </a:rPr>
              <a:t>After the Civil War, one way business leaders tried to eliminate competition was </a:t>
            </a:r>
            <a:r>
              <a:rPr lang="en-US" dirty="0" smtClean="0">
                <a:latin typeface="Century Gothic" panose="020B0502020202020204" pitchFamily="34" charset="0"/>
              </a:rPr>
              <a:t>by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forming </a:t>
            </a:r>
            <a:r>
              <a:rPr lang="en-US" dirty="0">
                <a:latin typeface="Century Gothic" panose="020B0502020202020204" pitchFamily="34" charset="0"/>
              </a:rPr>
              <a:t>monopolies or trusts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developing overseas markets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increasing the prices of their products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Century Gothic" panose="020B0502020202020204" pitchFamily="34" charset="0"/>
              </a:rPr>
              <a:t>paying high wages to their workers </a:t>
            </a:r>
            <a:endParaRPr lang="en-US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dirty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>
                <a:latin typeface="Century Gothic" panose="020B0502020202020204" pitchFamily="34" charset="0"/>
              </a:rPr>
              <a:t>Which </a:t>
            </a:r>
            <a:r>
              <a:rPr lang="en-US" dirty="0">
                <a:latin typeface="Century Gothic" panose="020B0502020202020204" pitchFamily="34" charset="0"/>
              </a:rPr>
              <a:t>of the following contributed to the immense industrial boom known as the Second Industrial Revolution?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bankruptcy </a:t>
            </a:r>
            <a:r>
              <a:rPr lang="en-US" dirty="0">
                <a:latin typeface="Century Gothic" panose="020B0502020202020204" pitchFamily="34" charset="0"/>
              </a:rPr>
              <a:t>of farms, populist movement, loss of farming lands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abundance </a:t>
            </a:r>
            <a:r>
              <a:rPr lang="en-US" dirty="0">
                <a:latin typeface="Century Gothic" panose="020B0502020202020204" pitchFamily="34" charset="0"/>
              </a:rPr>
              <a:t>of natural resources, government support of businesses, increase in urban population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cheap </a:t>
            </a:r>
            <a:r>
              <a:rPr lang="en-US" dirty="0">
                <a:latin typeface="Century Gothic" panose="020B0502020202020204" pitchFamily="34" charset="0"/>
              </a:rPr>
              <a:t>city buildings, women’s movements, great migration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Century Gothic" panose="020B0502020202020204" pitchFamily="34" charset="0"/>
              </a:rPr>
              <a:t>new </a:t>
            </a:r>
            <a:r>
              <a:rPr lang="en-US" dirty="0">
                <a:latin typeface="Century Gothic" panose="020B0502020202020204" pitchFamily="34" charset="0"/>
              </a:rPr>
              <a:t>public education system, discovery of oil in Pennsylvania, formation of trusts</a:t>
            </a:r>
          </a:p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3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Revolution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30 Rock Vertical Integration</a:t>
            </a:r>
          </a:p>
          <a:p>
            <a:pPr marL="0" indent="0">
              <a:buNone/>
            </a:pPr>
            <a:r>
              <a:rPr lang="en-US" dirty="0">
                <a:latin typeface="Century Gothic" panose="020B0502020202020204" pitchFamily="34" charset="0"/>
              </a:rPr>
              <a:t>Look for the information that answers the following </a:t>
            </a:r>
            <a:r>
              <a:rPr lang="en-US" dirty="0" smtClean="0">
                <a:latin typeface="Century Gothic" panose="020B0502020202020204" pitchFamily="34" charset="0"/>
              </a:rPr>
              <a:t>question:</a:t>
            </a: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What is a positive effect of vertical integration?</a:t>
            </a:r>
          </a:p>
          <a:p>
            <a:pPr marL="0" indent="0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What is a negative effect of vertical integration?</a:t>
            </a:r>
          </a:p>
          <a:p>
            <a:r>
              <a:rPr lang="en-US" dirty="0">
                <a:latin typeface="Century Gothic" panose="020B0502020202020204" pitchFamily="34" charset="0"/>
                <a:hlinkClick r:id="rId3"/>
              </a:rPr>
              <a:t>https://</a:t>
            </a:r>
            <a:r>
              <a:rPr lang="en-US" dirty="0" smtClean="0">
                <a:latin typeface="Century Gothic" panose="020B0502020202020204" pitchFamily="34" charset="0"/>
                <a:hlinkClick r:id="rId3"/>
              </a:rPr>
              <a:t>www.youtube.com/watch?v=SgNbW3PlfYg</a:t>
            </a:r>
            <a:endParaRPr lang="en-US" dirty="0" smtClean="0">
              <a:latin typeface="Century Gothic" panose="020B0502020202020204" pitchFamily="34" charset="0"/>
            </a:endParaRPr>
          </a:p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2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Revolution</a:t>
            </a:r>
            <a:r>
              <a:rPr lang="en-US" dirty="0" smtClean="0"/>
              <a:t> </a:t>
            </a:r>
            <a:r>
              <a:rPr lang="en-US" dirty="0" smtClean="0">
                <a:latin typeface="Century Gothic" panose="020B0502020202020204" pitchFamily="34" charset="0"/>
              </a:rPr>
              <a:t>(I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>
                <a:latin typeface="Century Gothic" panose="020B0502020202020204" pitchFamily="34" charset="0"/>
              </a:rPr>
              <a:t>Causes:</a:t>
            </a:r>
            <a:r>
              <a:rPr lang="en-US" sz="2400" dirty="0" smtClean="0">
                <a:latin typeface="Century Gothic" panose="020B0502020202020204" pitchFamily="34" charset="0"/>
              </a:rPr>
              <a:t> natural resources, growing population, legacy of First Industrial Revolution, free enterprise system, role of government, stimulus of Civil War</a:t>
            </a:r>
          </a:p>
          <a:p>
            <a:r>
              <a:rPr lang="en-US" sz="2400" b="1" dirty="0" smtClean="0">
                <a:latin typeface="Century Gothic" panose="020B0502020202020204" pitchFamily="34" charset="0"/>
              </a:rPr>
              <a:t>Course: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Gothic" panose="020B0502020202020204" pitchFamily="34" charset="0"/>
              </a:rPr>
              <a:t>spread of railroads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Gothic" panose="020B0502020202020204" pitchFamily="34" charset="0"/>
              </a:rPr>
              <a:t>new inventions          emergence of new industries          rise of big business and monopolies         government regulation</a:t>
            </a:r>
          </a:p>
          <a:p>
            <a:r>
              <a:rPr lang="en-US" sz="2400" b="1" dirty="0" smtClean="0">
                <a:latin typeface="Century Gothic" panose="020B0502020202020204" pitchFamily="34" charset="0"/>
              </a:rPr>
              <a:t>Consequences: </a:t>
            </a:r>
            <a:r>
              <a:rPr lang="en-US" sz="2400" dirty="0" smtClean="0">
                <a:latin typeface="Century Gothic" panose="020B0502020202020204" pitchFamily="34" charset="0"/>
              </a:rPr>
              <a:t>nationwide market for goods</a:t>
            </a:r>
            <a:endParaRPr lang="en-US" sz="2400" b="1" dirty="0" smtClean="0">
              <a:latin typeface="Century Gothic" panose="020B050202020202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8611739" y="4325987"/>
            <a:ext cx="545909" cy="1637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455160" y="4366577"/>
            <a:ext cx="545909" cy="1637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6396758" y="4653533"/>
            <a:ext cx="545909" cy="1637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4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Revolution</a:t>
            </a:r>
            <a:r>
              <a:rPr lang="en-US" dirty="0" smtClean="0"/>
              <a:t> </a:t>
            </a:r>
            <a:r>
              <a:rPr lang="en-US" dirty="0" smtClean="0">
                <a:latin typeface="Century Gothic" panose="020B0502020202020204" pitchFamily="34" charset="0"/>
              </a:rPr>
              <a:t>(I Do)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dirty="0" smtClean="0">
                <a:latin typeface="Century Gothic" panose="020B0502020202020204" pitchFamily="34" charset="0"/>
              </a:rPr>
              <a:t>Big Business Consolidation</a:t>
            </a:r>
            <a:endParaRPr lang="en-US" sz="2400" dirty="0">
              <a:latin typeface="Century Gothic" panose="020B0502020202020204" pitchFamily="34" charset="0"/>
            </a:endParaRPr>
          </a:p>
          <a:p>
            <a:r>
              <a:rPr lang="en-US" sz="2000" dirty="0">
                <a:latin typeface="Century Gothic" panose="020B0502020202020204" pitchFamily="34" charset="0"/>
              </a:rPr>
              <a:t>In the year following the Civil War, the </a:t>
            </a:r>
            <a:r>
              <a:rPr lang="en-US" sz="2000" b="1" dirty="0">
                <a:latin typeface="Century Gothic" panose="020B0502020202020204" pitchFamily="34" charset="0"/>
              </a:rPr>
              <a:t>corporation</a:t>
            </a:r>
            <a:r>
              <a:rPr lang="en-US" sz="2000" dirty="0">
                <a:latin typeface="Century Gothic" panose="020B0502020202020204" pitchFamily="34" charset="0"/>
              </a:rPr>
              <a:t>, became more common.</a:t>
            </a:r>
          </a:p>
          <a:p>
            <a:r>
              <a:rPr lang="en-US" sz="2000" dirty="0" smtClean="0">
                <a:latin typeface="Century Gothic" panose="020B0502020202020204" pitchFamily="34" charset="0"/>
              </a:rPr>
              <a:t>Successful </a:t>
            </a:r>
            <a:r>
              <a:rPr lang="en-US" sz="2000" dirty="0">
                <a:latin typeface="Century Gothic" panose="020B0502020202020204" pitchFamily="34" charset="0"/>
              </a:rPr>
              <a:t>entrepreneurs like Carnegie and Rockefeller drove many smaller competitors out of business and bought up their companies. </a:t>
            </a:r>
            <a:endParaRPr lang="en-US" sz="2000" dirty="0" smtClean="0">
              <a:latin typeface="Century Gothic" panose="020B0502020202020204" pitchFamily="34" charset="0"/>
            </a:endParaRPr>
          </a:p>
          <a:p>
            <a:r>
              <a:rPr lang="en-US" sz="2000" dirty="0">
                <a:latin typeface="Century Gothic" panose="020B0502020202020204" pitchFamily="34" charset="0"/>
              </a:rPr>
              <a:t>In other cases, falling prices and </a:t>
            </a:r>
            <a:r>
              <a:rPr lang="en-US" sz="2000" b="1" dirty="0">
                <a:latin typeface="Century Gothic" panose="020B0502020202020204" pitchFamily="34" charset="0"/>
              </a:rPr>
              <a:t>“cutthroat competition” </a:t>
            </a:r>
            <a:r>
              <a:rPr lang="en-US" sz="2000" dirty="0">
                <a:latin typeface="Century Gothic" panose="020B0502020202020204" pitchFamily="34" charset="0"/>
              </a:rPr>
              <a:t>(</a:t>
            </a:r>
            <a:r>
              <a:rPr lang="en-US" sz="2000" i="1" dirty="0">
                <a:latin typeface="Century Gothic" panose="020B0502020202020204" pitchFamily="34" charset="0"/>
              </a:rPr>
              <a:t>lowering prices temporarily to drive competitors out of business</a:t>
            </a:r>
            <a:r>
              <a:rPr lang="en-US" sz="2000" dirty="0">
                <a:latin typeface="Century Gothic" panose="020B0502020202020204" pitchFamily="34" charset="0"/>
              </a:rPr>
              <a:t>) led rival companies to join together.</a:t>
            </a:r>
          </a:p>
          <a:p>
            <a:r>
              <a:rPr lang="en-US" sz="2000" dirty="0">
                <a:latin typeface="Century Gothic" panose="020B0502020202020204" pitchFamily="34" charset="0"/>
              </a:rPr>
              <a:t>The aim of all these forms of business consolidation was to eliminate competition and establish a </a:t>
            </a:r>
            <a:r>
              <a:rPr lang="en-US" sz="2000" b="1" dirty="0">
                <a:latin typeface="Century Gothic" panose="020B0502020202020204" pitchFamily="34" charset="0"/>
              </a:rPr>
              <a:t>monopoly </a:t>
            </a:r>
            <a:r>
              <a:rPr lang="en-US" sz="2000" dirty="0">
                <a:latin typeface="Century Gothic" panose="020B0502020202020204" pitchFamily="34" charset="0"/>
              </a:rPr>
              <a:t>– complete control over the production of a good or service. </a:t>
            </a:r>
            <a:endParaRPr lang="en-US" sz="2000" b="1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35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Century Gothic" panose="020B0502020202020204" pitchFamily="34" charset="0"/>
              </a:rPr>
              <a:t>Why would a rise of big business and monopolies make it necessary for government to regulate the business industry?</a:t>
            </a:r>
            <a:endParaRPr lang="en-US" sz="4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6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160" y="609600"/>
            <a:ext cx="8427841" cy="103467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(We Do)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6413" y="1644278"/>
            <a:ext cx="7383438" cy="510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Causes, course and consequences of the Second Industrial </a:t>
            </a:r>
            <a:r>
              <a:rPr lang="en-US" dirty="0" smtClean="0">
                <a:latin typeface="Century Gothic" panose="020B0502020202020204" pitchFamily="34" charset="0"/>
              </a:rPr>
              <a:t>Revolution (We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entury Gothic" panose="020B0502020202020204" pitchFamily="34" charset="0"/>
              </a:rPr>
              <a:t>Read the handout titled, The Great Entrepreneurs of the Gilded Age.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entury Gothic" panose="020B0502020202020204" pitchFamily="34" charset="0"/>
              </a:rPr>
              <a:t>As you read, identify the steps big business took to weaken or eliminate competition and how government responded.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29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entury Gothic" panose="020B0502020202020204" pitchFamily="34" charset="0"/>
              </a:rPr>
              <a:t>After </a:t>
            </a:r>
            <a:r>
              <a:rPr lang="en-US" sz="2400" dirty="0">
                <a:latin typeface="Century Gothic" panose="020B0502020202020204" pitchFamily="34" charset="0"/>
              </a:rPr>
              <a:t>the Civil War, one way business leaders tried to eliminate competition was by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forming monopolies or trusts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developing overseas markets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increasing the prices of their products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latin typeface="Century Gothic" panose="020B0502020202020204" pitchFamily="34" charset="0"/>
              </a:rPr>
              <a:t>paying high wages to their workers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925</TotalTime>
  <Words>947</Words>
  <Application>Microsoft Office PowerPoint</Application>
  <PresentationFormat>Widescreen</PresentationFormat>
  <Paragraphs>98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Trebuchet MS</vt:lpstr>
      <vt:lpstr>Wingdings</vt:lpstr>
      <vt:lpstr>Wingdings 3</vt:lpstr>
      <vt:lpstr>Facet</vt:lpstr>
      <vt:lpstr>Causes, course and consequences of the Second Industrial Revolution    </vt:lpstr>
      <vt:lpstr>Bell Ringer (3 minutes)</vt:lpstr>
      <vt:lpstr>Causes, course and consequences of the Second Industrial Revolution</vt:lpstr>
      <vt:lpstr>Causes, course and consequences of the Second Industrial Revolution (I Do)</vt:lpstr>
      <vt:lpstr>Causes, course and consequences of the Second Industrial Revolution (I Do)</vt:lpstr>
      <vt:lpstr>Causes, course and consequences of the Second Industrial Revolution</vt:lpstr>
      <vt:lpstr>Causes, course and consequences of the Second Industrial Revolution (We Do)</vt:lpstr>
      <vt:lpstr>Causes, course and consequences of the Second Industrial Revolution (We Do)</vt:lpstr>
      <vt:lpstr>Bell Ringer Question</vt:lpstr>
      <vt:lpstr>Bell Ringer Question</vt:lpstr>
      <vt:lpstr>Bell Ringer Question</vt:lpstr>
      <vt:lpstr>Bell Ringer Question</vt:lpstr>
      <vt:lpstr>Causes, course and consequences of the Second Industrial Revolution (You Do)</vt:lpstr>
      <vt:lpstr>Causes, course and consequences of the Second Industrial Revolution (You Do)</vt:lpstr>
      <vt:lpstr>Causes, course and consequences of the Second Industrial Revolution (You Do)</vt:lpstr>
      <vt:lpstr>Causes, course and consequences of the Second Industrial Revolution (You Do)</vt:lpstr>
      <vt:lpstr>Causes, course and consequences of the Second Industrial Revolution (You Do)</vt:lpstr>
    </vt:vector>
  </TitlesOfParts>
  <Company>Duval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and Consequences of the Civil War</dc:title>
  <dc:creator>Rodgers, Matthew J.</dc:creator>
  <cp:lastModifiedBy>Sacerdote, Kevin R.</cp:lastModifiedBy>
  <cp:revision>71</cp:revision>
  <dcterms:created xsi:type="dcterms:W3CDTF">2014-11-18T01:01:04Z</dcterms:created>
  <dcterms:modified xsi:type="dcterms:W3CDTF">2017-01-20T17:10:44Z</dcterms:modified>
</cp:coreProperties>
</file>